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27d6fb952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27d6fb952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27d6fb952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27d6fb952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d6fb95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d6fb95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27d6fb952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27d6fb952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7d6fb952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7d6fb952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27d6fb952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27d6fb952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27d6fb952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27d6fb952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27d6fb952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27d6fb952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d82784b8de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d82784b8de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7d6fb952f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27d6fb952f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7d6fb952f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27d6fb952f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827ee731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d827ee731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27d6fb952f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27d6fb952f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d827347f0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d827347f0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T19_Title and Content">
  <p:cSld name="UT19_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85750"/>
            <a:ext cx="82296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914400"/>
            <a:ext cx="82296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solidFill>
                  <a:schemeClr val="dk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658100" y="4709567"/>
            <a:ext cx="1028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B1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t" sz="3600"/>
              <a:t>Automatic Detection of Estonian Argument Structure Constructions on the Example of Caused-Motion Verbs</a:t>
            </a:r>
            <a:endParaRPr sz="3600"/>
          </a:p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Kertu Saul, Jelena Kallas, Kadri Muischnek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t" sz="1632"/>
              <a:t>Institute of the Estonian Language, University of Tartu</a:t>
            </a:r>
            <a:endParaRPr sz="1632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Argument Structure Construction</a:t>
            </a:r>
            <a:endParaRPr/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Construction: form-meaning pair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</a:t>
            </a:r>
            <a:r>
              <a:rPr lang="et"/>
              <a:t>onstructions that consist of a verb and its arguments, e.g caused-motion construction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t">
                <a:solidFill>
                  <a:srgbClr val="6AA84F"/>
                </a:solidFill>
              </a:rPr>
              <a:t>nsubj</a:t>
            </a:r>
            <a:r>
              <a:rPr lang="et"/>
              <a:t> </a:t>
            </a:r>
            <a:r>
              <a:rPr lang="et">
                <a:solidFill>
                  <a:srgbClr val="980000"/>
                </a:solidFill>
              </a:rPr>
              <a:t>V</a:t>
            </a:r>
            <a:r>
              <a:rPr lang="et"/>
              <a:t> </a:t>
            </a:r>
            <a:r>
              <a:rPr lang="et">
                <a:solidFill>
                  <a:srgbClr val="4A86E8"/>
                </a:solidFill>
              </a:rPr>
              <a:t>obj </a:t>
            </a:r>
            <a:r>
              <a:rPr lang="et">
                <a:solidFill>
                  <a:srgbClr val="9900FF"/>
                </a:solidFill>
              </a:rPr>
              <a:t>obl</a:t>
            </a:r>
            <a:r>
              <a:rPr lang="et">
                <a:solidFill>
                  <a:srgbClr val="9900FF"/>
                </a:solidFill>
              </a:rPr>
              <a:t>+case</a:t>
            </a:r>
            <a:endParaRPr>
              <a:solidFill>
                <a:srgbClr val="9900FF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t">
                <a:solidFill>
                  <a:srgbClr val="6AA84F"/>
                </a:solidFill>
              </a:rPr>
              <a:t>AGENT</a:t>
            </a:r>
            <a:r>
              <a:rPr lang="et"/>
              <a:t> </a:t>
            </a:r>
            <a:r>
              <a:rPr lang="et">
                <a:solidFill>
                  <a:srgbClr val="980000"/>
                </a:solidFill>
              </a:rPr>
              <a:t>VERB</a:t>
            </a:r>
            <a:r>
              <a:rPr lang="et"/>
              <a:t> </a:t>
            </a:r>
            <a:r>
              <a:rPr lang="et">
                <a:solidFill>
                  <a:srgbClr val="4A86E8"/>
                </a:solidFill>
              </a:rPr>
              <a:t>PATIENT </a:t>
            </a:r>
            <a:r>
              <a:rPr lang="et">
                <a:solidFill>
                  <a:srgbClr val="9900FF"/>
                </a:solidFill>
              </a:rPr>
              <a:t>GOAL</a:t>
            </a:r>
            <a:endParaRPr>
              <a:solidFill>
                <a:srgbClr val="9900FF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>
                <a:solidFill>
                  <a:srgbClr val="6AA84F"/>
                </a:solidFill>
              </a:rPr>
              <a:t>Peter </a:t>
            </a:r>
            <a:r>
              <a:rPr lang="et">
                <a:solidFill>
                  <a:srgbClr val="980000"/>
                </a:solidFill>
              </a:rPr>
              <a:t>threw </a:t>
            </a:r>
            <a:r>
              <a:rPr lang="et">
                <a:solidFill>
                  <a:schemeClr val="accent1"/>
                </a:solidFill>
              </a:rPr>
              <a:t>the ball</a:t>
            </a:r>
            <a:r>
              <a:rPr lang="et"/>
              <a:t> </a:t>
            </a:r>
            <a:r>
              <a:rPr lang="et">
                <a:solidFill>
                  <a:srgbClr val="9900FF"/>
                </a:solidFill>
              </a:rPr>
              <a:t>to Tom</a:t>
            </a:r>
            <a:r>
              <a:rPr lang="et"/>
              <a:t>.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t">
                <a:solidFill>
                  <a:srgbClr val="6AA84F"/>
                </a:solidFill>
              </a:rPr>
              <a:t>He </a:t>
            </a:r>
            <a:r>
              <a:rPr lang="et">
                <a:solidFill>
                  <a:srgbClr val="980000"/>
                </a:solidFill>
              </a:rPr>
              <a:t>sneezed </a:t>
            </a:r>
            <a:r>
              <a:rPr lang="et">
                <a:solidFill>
                  <a:schemeClr val="accent1"/>
                </a:solidFill>
              </a:rPr>
              <a:t>the napkin</a:t>
            </a:r>
            <a:r>
              <a:rPr lang="et"/>
              <a:t> </a:t>
            </a:r>
            <a:r>
              <a:rPr lang="et">
                <a:solidFill>
                  <a:srgbClr val="9900FF"/>
                </a:solidFill>
              </a:rPr>
              <a:t>off the table</a:t>
            </a:r>
            <a:r>
              <a:rPr lang="et"/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About Estonian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136075" y="1152475"/>
            <a:ext cx="914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Free word order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Morphologically very rich</a:t>
            </a:r>
            <a:r>
              <a:rPr lang="et"/>
              <a:t>, 14 nominal cases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Arguments can be in most cases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Cases are very polyfunctional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t" sz="1600">
                <a:solidFill>
                  <a:srgbClr val="6AA84F"/>
                </a:solidFill>
              </a:rPr>
              <a:t>Lubja-l </a:t>
            </a:r>
            <a:r>
              <a:rPr lang="et" sz="1600"/>
              <a:t>	  kadu-s </a:t>
            </a:r>
            <a:r>
              <a:rPr lang="et" sz="1600"/>
              <a:t>	</a:t>
            </a:r>
            <a:r>
              <a:rPr lang="et" sz="1600"/>
              <a:t>		   eile 	    </a:t>
            </a:r>
            <a:r>
              <a:rPr lang="et" sz="1600">
                <a:solidFill>
                  <a:srgbClr val="6AA84F"/>
                </a:solidFill>
              </a:rPr>
              <a:t>õ</a:t>
            </a:r>
            <a:r>
              <a:rPr lang="et" sz="1600">
                <a:solidFill>
                  <a:srgbClr val="6AA84F"/>
                </a:solidFill>
              </a:rPr>
              <a:t>htu-l</a:t>
            </a:r>
            <a:r>
              <a:rPr lang="et" sz="1600"/>
              <a:t>	     </a:t>
            </a:r>
            <a:r>
              <a:rPr lang="et" sz="1600">
                <a:solidFill>
                  <a:srgbClr val="6AA84F"/>
                </a:solidFill>
              </a:rPr>
              <a:t>80 protsendi-l </a:t>
            </a:r>
            <a:r>
              <a:rPr lang="et" sz="1600"/>
              <a:t>   </a:t>
            </a:r>
            <a:r>
              <a:rPr lang="et" sz="1600">
                <a:solidFill>
                  <a:srgbClr val="6AA84F"/>
                </a:solidFill>
              </a:rPr>
              <a:t>elanike-l </a:t>
            </a:r>
            <a:r>
              <a:rPr lang="et" sz="1600"/>
              <a:t>		  elekter.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t" sz="1600"/>
              <a:t>Lubja</a:t>
            </a:r>
            <a:r>
              <a:rPr lang="et" sz="1600"/>
              <a:t>-</a:t>
            </a:r>
            <a:r>
              <a:rPr lang="et" sz="1600">
                <a:solidFill>
                  <a:srgbClr val="6AA84F"/>
                </a:solidFill>
              </a:rPr>
              <a:t>ADE</a:t>
            </a:r>
            <a:r>
              <a:rPr lang="et" sz="1600"/>
              <a:t> disappear-3SG.PST yesterday night-</a:t>
            </a:r>
            <a:r>
              <a:rPr lang="et" sz="1600">
                <a:solidFill>
                  <a:srgbClr val="6AA84F"/>
                </a:solidFill>
              </a:rPr>
              <a:t>ADE</a:t>
            </a:r>
            <a:r>
              <a:rPr lang="et" sz="1600"/>
              <a:t> 80 percent-</a:t>
            </a:r>
            <a:r>
              <a:rPr lang="et" sz="1600">
                <a:solidFill>
                  <a:srgbClr val="6AA84F"/>
                </a:solidFill>
              </a:rPr>
              <a:t>ADE</a:t>
            </a:r>
            <a:r>
              <a:rPr lang="et" sz="1600"/>
              <a:t> resident.PL-</a:t>
            </a:r>
            <a:r>
              <a:rPr lang="et" sz="1600">
                <a:solidFill>
                  <a:srgbClr val="6AA84F"/>
                </a:solidFill>
              </a:rPr>
              <a:t>ADE</a:t>
            </a:r>
            <a:r>
              <a:rPr lang="et" sz="1600"/>
              <a:t> electricity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t" sz="1600"/>
              <a:t>“Electricity disappeared</a:t>
            </a:r>
            <a:r>
              <a:rPr lang="et" sz="1600">
                <a:solidFill>
                  <a:schemeClr val="dk1"/>
                </a:solidFill>
              </a:rPr>
              <a:t> </a:t>
            </a:r>
            <a:r>
              <a:rPr lang="et" sz="1600">
                <a:solidFill>
                  <a:srgbClr val="6AA84F"/>
                </a:solidFill>
              </a:rPr>
              <a:t>for</a:t>
            </a:r>
            <a:r>
              <a:rPr lang="et" sz="1600">
                <a:solidFill>
                  <a:schemeClr val="dk1"/>
                </a:solidFill>
              </a:rPr>
              <a:t> </a:t>
            </a:r>
            <a:r>
              <a:rPr lang="et" sz="1600">
                <a:solidFill>
                  <a:srgbClr val="6AA84F"/>
                </a:solidFill>
              </a:rPr>
              <a:t>80 percent of residents in Lubja </a:t>
            </a:r>
            <a:r>
              <a:rPr lang="et" sz="1600"/>
              <a:t>yesterday </a:t>
            </a:r>
            <a:r>
              <a:rPr lang="et" sz="1600">
                <a:solidFill>
                  <a:srgbClr val="6AA84F"/>
                </a:solidFill>
              </a:rPr>
              <a:t>night</a:t>
            </a:r>
            <a:r>
              <a:rPr lang="et" sz="1600"/>
              <a:t>”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What we did</a:t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Create preliminary workflow for automatically detecting argument </a:t>
            </a:r>
            <a:r>
              <a:rPr lang="et"/>
              <a:t>structures</a:t>
            </a:r>
            <a:r>
              <a:rPr lang="et"/>
              <a:t> from UD annotated corpora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Test it on caused-motion verbs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Find primary problems associated with detecting argument structures in Estonian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Offer solutions to implement in future work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Why </a:t>
            </a:r>
            <a:r>
              <a:rPr lang="et"/>
              <a:t>and for whom</a:t>
            </a:r>
            <a:r>
              <a:rPr lang="et"/>
              <a:t>?</a:t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t" sz="2000"/>
              <a:t>WP2</a:t>
            </a:r>
            <a:r>
              <a:rPr lang="et" sz="2000"/>
              <a:t> - </a:t>
            </a:r>
            <a:r>
              <a:rPr lang="et" sz="2000"/>
              <a:t>l</a:t>
            </a:r>
            <a:r>
              <a:rPr lang="et" sz="2000"/>
              <a:t>exicon-corpus interface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t" sz="1600"/>
              <a:t>PRG1978 - adding constructions to dictionaries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t" sz="1600"/>
              <a:t>manually made lists of argument structures might not reflect actual usage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t" sz="1600"/>
              <a:t>manual compilation too time-consuming and expensive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t" sz="2000"/>
              <a:t>WP3 - multilingual language technology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t" sz="1600"/>
              <a:t>creating a method that’s easy to implement for other languages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t" sz="1600"/>
              <a:t>argument structures help improve and develop </a:t>
            </a:r>
            <a:r>
              <a:rPr lang="et" sz="1600"/>
              <a:t>syntactic and semantic parsers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t" sz="2000"/>
              <a:t>WP4 - language diversity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t" sz="1600"/>
              <a:t>e</a:t>
            </a:r>
            <a:r>
              <a:rPr lang="et" sz="1600"/>
              <a:t>xpanding argument structure detection to smaller, non-Indo-European languages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Similar work on detecting constructions</a:t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t" sz="1900"/>
              <a:t>Automatic </a:t>
            </a:r>
            <a:r>
              <a:rPr lang="et" sz="1900"/>
              <a:t>constructicon</a:t>
            </a:r>
            <a:r>
              <a:rPr lang="et" sz="1900"/>
              <a:t> (Dunn 2023; Forsberg et al 2014)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t" sz="1500"/>
              <a:t>Word forms + POS + semantic clusters/phrase structures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t" sz="1500"/>
              <a:t>Various statistical methods: k-means clustering, Ripple Down Rules algorithm, PMI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t" sz="1500"/>
              <a:t>Problem: only fragments of complete sentences </a:t>
            </a:r>
            <a:endParaRPr sz="1500"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t" sz="1900"/>
              <a:t>Modelling language acquisition by finding constructions (Doumen et al 2024)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t" sz="1500"/>
              <a:t>Replace differences in similar form-meaning pairs with a slot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t" sz="1500"/>
              <a:t>Problem:</a:t>
            </a:r>
            <a:r>
              <a:rPr lang="et" sz="1500"/>
              <a:t> requires semantic annotation,</a:t>
            </a:r>
            <a:r>
              <a:rPr lang="et" sz="1500"/>
              <a:t> simple synthetic input data, only tested on English</a:t>
            </a:r>
            <a:endParaRPr sz="1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88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Similar work on detecting argument structures</a:t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Using lexica and clustering (Marchal &amp; Poibeau 2016; Chaminade &amp; Poibeau 2017)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t"/>
              <a:t>Cluster minimal sentences until only one remains for each verb sense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t"/>
              <a:t>Japanese, Finnish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t"/>
              <a:t>Problem: fully lexical, lots of idioms and frozen expressions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Using UD: UDLex </a:t>
            </a:r>
            <a:r>
              <a:rPr lang="et"/>
              <a:t>(Rambelli et al 2017)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t"/>
              <a:t>Find</a:t>
            </a:r>
            <a:r>
              <a:rPr lang="et"/>
              <a:t> argument structure constructions, which verbs use which frequently, add lexica</a:t>
            </a:r>
            <a:r>
              <a:rPr lang="et"/>
              <a:t> and Wordnet supersenses </a:t>
            </a:r>
            <a:r>
              <a:rPr lang="et"/>
              <a:t>to each argument slot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t"/>
              <a:t>Quality: argument structures’ recall 51-63%, precision 37-55%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t"/>
              <a:t>Problem: only accounts for Indo-European languages (English, French, Italian)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Our method</a:t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Corpus of </a:t>
            </a:r>
            <a:r>
              <a:rPr lang="et"/>
              <a:t>15 million words - science, literature, press. Automatically annotated in UD framework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Extract each verb’s direct dependents </a:t>
            </a:r>
            <a:r>
              <a:rPr lang="et"/>
              <a:t>as combinations of syntactic and morphological labels (ie oblique in adessive case)</a:t>
            </a:r>
            <a:endParaRPr/>
          </a:p>
          <a:p>
            <a:pPr indent="-3175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t"/>
              <a:t>Filter out </a:t>
            </a:r>
            <a:r>
              <a:rPr lang="et"/>
              <a:t>dependents with syntactic labels that can’t be arguments and </a:t>
            </a:r>
            <a:r>
              <a:rPr lang="et"/>
              <a:t>v</a:t>
            </a:r>
            <a:r>
              <a:rPr lang="et"/>
              <a:t>erb forms that change argument structures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Calculate the </a:t>
            </a:r>
            <a:r>
              <a:rPr lang="et"/>
              <a:t>frequency</a:t>
            </a:r>
            <a:r>
              <a:rPr lang="et"/>
              <a:t> of each dependent and pair of dependents per verb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Filter out dependents and pairs that </a:t>
            </a:r>
            <a:r>
              <a:rPr lang="et"/>
              <a:t>appear in less than </a:t>
            </a:r>
            <a:r>
              <a:rPr lang="et"/>
              <a:t>5% of that verb’s sentences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Combine remaining pairs into longer argument structures (a+b, a+c, b+c &gt;5% = a+b+c)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Only retain each dependent’s longest argument structure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Results</a:t>
            </a:r>
            <a:r>
              <a:rPr lang="et"/>
              <a:t> for 28 caused-motion verbs</a:t>
            </a:r>
            <a:endParaRPr/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107 verb specific argument structures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41 argument structure constructions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30649"/>
            <a:ext cx="9143999" cy="311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Quality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t"/>
              <a:t>Manually compiled argument structures from a UD gold standard corpus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/>
              <a:t>Arguments: 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/>
              <a:t>Recall: 81%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/>
              <a:t>Precision: 74%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/>
              <a:t>Argument structures: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/>
              <a:t>Recall: 34%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t"/>
              <a:t>Precision: 33%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457200" y="517008"/>
            <a:ext cx="82296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Problems and solutions</a:t>
            </a:r>
            <a:endParaRPr/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457200" y="1131739"/>
            <a:ext cx="82296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lang="et">
                <a:solidFill>
                  <a:schemeClr val="dk2"/>
                </a:solidFill>
              </a:rPr>
              <a:t>Polyfunctionality of grammatical units: polyfunctionality makes obliques and adverbials </a:t>
            </a:r>
            <a:r>
              <a:rPr lang="et">
                <a:solidFill>
                  <a:schemeClr val="dk2"/>
                </a:solidFill>
              </a:rPr>
              <a:t>too frequent and heterogeneous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chemeClr val="dk2"/>
                </a:solidFill>
              </a:rPr>
              <a:t>Oblique and adverbial dependents should be annotated with their semantic subclass.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lang="et">
                <a:solidFill>
                  <a:schemeClr val="dk2"/>
                </a:solidFill>
              </a:rPr>
              <a:t>Verb polysemy: argument structures belonging to a verb’s less frequent senses are not found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chemeClr val="dk2"/>
                </a:solidFill>
              </a:rPr>
              <a:t>Annotate verbs with meaning, detect argument structures by sense not by verb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lang="et">
                <a:solidFill>
                  <a:schemeClr val="dk2"/>
                </a:solidFill>
              </a:rPr>
              <a:t>Arguments can often be elliptic in corpus data and thus not identified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chemeClr val="dk2"/>
                </a:solidFill>
              </a:rPr>
              <a:t>Add default subject to non-zero-valent verbs</a:t>
            </a:r>
            <a:endParaRPr>
              <a:solidFill>
                <a:schemeClr val="dk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lang="et">
                <a:solidFill>
                  <a:schemeClr val="dk2"/>
                </a:solidFill>
              </a:rPr>
              <a:t>Phraseological verbs are not identified as single lexical units in the source data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chemeClr val="dk2"/>
                </a:solidFill>
              </a:rPr>
              <a:t>Integrate lexicons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457200" y="285750"/>
            <a:ext cx="8229600" cy="514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New argument structures</a:t>
            </a:r>
            <a:endParaRPr/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457200" y="914400"/>
            <a:ext cx="8229600" cy="371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lang="et">
                <a:solidFill>
                  <a:schemeClr val="dk2"/>
                </a:solidFill>
              </a:rPr>
              <a:t>Liigutama ‘move’: nsubj obj obl+ine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rgbClr val="6AA84F"/>
                </a:solidFill>
              </a:rPr>
              <a:t>AGENT </a:t>
            </a:r>
            <a:r>
              <a:rPr lang="et">
                <a:solidFill>
                  <a:srgbClr val="4A86E8"/>
                </a:solidFill>
              </a:rPr>
              <a:t>PATIENT </a:t>
            </a:r>
            <a:r>
              <a:rPr lang="et">
                <a:solidFill>
                  <a:srgbClr val="FF9900"/>
                </a:solidFill>
              </a:rPr>
              <a:t>LOCATION</a:t>
            </a:r>
            <a:endParaRPr>
              <a:solidFill>
                <a:srgbClr val="FF99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chemeClr val="dk2"/>
                </a:solidFill>
              </a:rPr>
              <a:t>Only used when the meaning of the verb is related to </a:t>
            </a:r>
            <a:r>
              <a:rPr b="1" lang="et">
                <a:solidFill>
                  <a:schemeClr val="dk2"/>
                </a:solidFill>
              </a:rPr>
              <a:t>feelings</a:t>
            </a:r>
            <a:endParaRPr b="1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>
                <a:solidFill>
                  <a:srgbClr val="6AA84F"/>
                </a:solidFill>
              </a:rPr>
              <a:t>Mingi ähmane aimdus</a:t>
            </a:r>
            <a:r>
              <a:rPr lang="et">
                <a:solidFill>
                  <a:schemeClr val="dk2"/>
                </a:solidFill>
              </a:rPr>
              <a:t> liiguta-s 		     </a:t>
            </a:r>
            <a:r>
              <a:rPr lang="et">
                <a:solidFill>
                  <a:srgbClr val="4A86E8"/>
                </a:solidFill>
              </a:rPr>
              <a:t>end </a:t>
            </a:r>
            <a:r>
              <a:rPr lang="et">
                <a:solidFill>
                  <a:schemeClr val="dk2"/>
                </a:solidFill>
              </a:rPr>
              <a:t>	         </a:t>
            </a:r>
            <a:r>
              <a:rPr lang="et">
                <a:solidFill>
                  <a:srgbClr val="FF9900"/>
                </a:solidFill>
              </a:rPr>
              <a:t>Luige-s</a:t>
            </a:r>
            <a:r>
              <a:rPr lang="et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>
                <a:solidFill>
                  <a:srgbClr val="6AA84F"/>
                </a:solidFill>
              </a:rPr>
              <a:t>some vague    hunch</a:t>
            </a:r>
            <a:r>
              <a:rPr lang="et">
                <a:solidFill>
                  <a:schemeClr val="dk2"/>
                </a:solidFill>
              </a:rPr>
              <a:t>   move-3SG.PST </a:t>
            </a:r>
            <a:r>
              <a:rPr lang="et">
                <a:solidFill>
                  <a:srgbClr val="4A86E8"/>
                </a:solidFill>
              </a:rPr>
              <a:t>itself.PART</a:t>
            </a:r>
            <a:r>
              <a:rPr lang="et">
                <a:solidFill>
                  <a:schemeClr val="dk2"/>
                </a:solidFill>
              </a:rPr>
              <a:t> </a:t>
            </a:r>
            <a:r>
              <a:rPr lang="et">
                <a:solidFill>
                  <a:srgbClr val="FF9900"/>
                </a:solidFill>
              </a:rPr>
              <a:t>Luik-INE</a:t>
            </a:r>
            <a:endParaRPr>
              <a:solidFill>
                <a:srgbClr val="FF99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>
                <a:solidFill>
                  <a:schemeClr val="dk2"/>
                </a:solidFill>
              </a:rPr>
              <a:t>‘</a:t>
            </a:r>
            <a:r>
              <a:rPr lang="et">
                <a:solidFill>
                  <a:srgbClr val="6AA84F"/>
                </a:solidFill>
              </a:rPr>
              <a:t>Some vague hunch</a:t>
            </a:r>
            <a:r>
              <a:rPr lang="et">
                <a:solidFill>
                  <a:schemeClr val="dk2"/>
                </a:solidFill>
              </a:rPr>
              <a:t> moved </a:t>
            </a:r>
            <a:r>
              <a:rPr lang="et">
                <a:solidFill>
                  <a:srgbClr val="4A86E8"/>
                </a:solidFill>
              </a:rPr>
              <a:t>itself </a:t>
            </a:r>
            <a:r>
              <a:rPr lang="et">
                <a:solidFill>
                  <a:srgbClr val="FF9900"/>
                </a:solidFill>
              </a:rPr>
              <a:t>in Luik</a:t>
            </a:r>
            <a:r>
              <a:rPr lang="et">
                <a:solidFill>
                  <a:schemeClr val="dk2"/>
                </a:solidFill>
              </a:rPr>
              <a:t>.’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lang="et">
                <a:solidFill>
                  <a:schemeClr val="dk2"/>
                </a:solidFill>
              </a:rPr>
              <a:t>Pistma ‘put’: obj, obl+adit, obl+all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t">
                <a:solidFill>
                  <a:srgbClr val="4A86E8"/>
                </a:solidFill>
              </a:rPr>
              <a:t>PATIENT </a:t>
            </a:r>
            <a:r>
              <a:rPr lang="et">
                <a:solidFill>
                  <a:srgbClr val="9900FF"/>
                </a:solidFill>
              </a:rPr>
              <a:t>GOAL </a:t>
            </a:r>
            <a:r>
              <a:rPr lang="et">
                <a:solidFill>
                  <a:srgbClr val="FF0000"/>
                </a:solidFill>
              </a:rPr>
              <a:t>RECIPIENT</a:t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t">
                <a:solidFill>
                  <a:schemeClr val="dk2"/>
                </a:solidFill>
              </a:rPr>
              <a:t>Üks õde-de-st        pist-i-s            </a:t>
            </a:r>
            <a:r>
              <a:rPr lang="et">
                <a:solidFill>
                  <a:srgbClr val="FF0000"/>
                </a:solidFill>
              </a:rPr>
              <a:t>mu-lle</a:t>
            </a:r>
            <a:r>
              <a:rPr lang="et">
                <a:solidFill>
                  <a:schemeClr val="dk2"/>
                </a:solidFill>
              </a:rPr>
              <a:t> </a:t>
            </a:r>
            <a:r>
              <a:rPr lang="et">
                <a:solidFill>
                  <a:srgbClr val="4A86E8"/>
                </a:solidFill>
              </a:rPr>
              <a:t>käe </a:t>
            </a:r>
            <a:r>
              <a:rPr lang="et">
                <a:solidFill>
                  <a:schemeClr val="dk2"/>
                </a:solidFill>
              </a:rPr>
              <a:t>            </a:t>
            </a:r>
            <a:r>
              <a:rPr lang="et">
                <a:solidFill>
                  <a:srgbClr val="9900FF"/>
                </a:solidFill>
              </a:rPr>
              <a:t>püksi</a:t>
            </a:r>
            <a:r>
              <a:rPr lang="et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t">
                <a:solidFill>
                  <a:schemeClr val="dk2"/>
                </a:solidFill>
              </a:rPr>
              <a:t>one sister-PL-ELA put-PST-3SG </a:t>
            </a:r>
            <a:r>
              <a:rPr lang="et">
                <a:solidFill>
                  <a:srgbClr val="FF0000"/>
                </a:solidFill>
              </a:rPr>
              <a:t>I-ALL</a:t>
            </a:r>
            <a:r>
              <a:rPr lang="et">
                <a:solidFill>
                  <a:schemeClr val="dk2"/>
                </a:solidFill>
              </a:rPr>
              <a:t>   </a:t>
            </a:r>
            <a:r>
              <a:rPr lang="et">
                <a:solidFill>
                  <a:srgbClr val="4A86E8"/>
                </a:solidFill>
              </a:rPr>
              <a:t>hand.GEN</a:t>
            </a:r>
            <a:r>
              <a:rPr lang="et">
                <a:solidFill>
                  <a:schemeClr val="dk2"/>
                </a:solidFill>
              </a:rPr>
              <a:t> </a:t>
            </a:r>
            <a:r>
              <a:rPr lang="et">
                <a:solidFill>
                  <a:srgbClr val="9900FF"/>
                </a:solidFill>
              </a:rPr>
              <a:t>pants.ADDIT</a:t>
            </a:r>
            <a:endParaRPr>
              <a:solidFill>
                <a:srgbClr val="9900FF"/>
              </a:solidFill>
            </a:endParaRPr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t">
                <a:solidFill>
                  <a:schemeClr val="dk2"/>
                </a:solidFill>
              </a:rPr>
              <a:t>‘One of the sisters put </a:t>
            </a:r>
            <a:r>
              <a:rPr lang="et">
                <a:solidFill>
                  <a:srgbClr val="4A86E8"/>
                </a:solidFill>
              </a:rPr>
              <a:t>a hand</a:t>
            </a:r>
            <a:r>
              <a:rPr lang="et">
                <a:solidFill>
                  <a:schemeClr val="dk2"/>
                </a:solidFill>
              </a:rPr>
              <a:t> </a:t>
            </a:r>
            <a:r>
              <a:rPr lang="et">
                <a:solidFill>
                  <a:srgbClr val="9900FF"/>
                </a:solidFill>
              </a:rPr>
              <a:t>in</a:t>
            </a:r>
            <a:r>
              <a:rPr lang="et">
                <a:solidFill>
                  <a:schemeClr val="dk2"/>
                </a:solidFill>
              </a:rPr>
              <a:t> </a:t>
            </a:r>
            <a:r>
              <a:rPr lang="et">
                <a:solidFill>
                  <a:srgbClr val="FF0000"/>
                </a:solidFill>
              </a:rPr>
              <a:t>my </a:t>
            </a:r>
            <a:r>
              <a:rPr lang="et">
                <a:solidFill>
                  <a:srgbClr val="9900FF"/>
                </a:solidFill>
              </a:rPr>
              <a:t>pants</a:t>
            </a:r>
            <a:r>
              <a:rPr lang="et">
                <a:solidFill>
                  <a:schemeClr val="dk2"/>
                </a:solidFill>
              </a:rPr>
              <a:t>.’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lt, millel on kujutatud tekst, elektroonika, kuvatõmmis, tarkvara&#10;&#10;Kirjeldus on genereeritud automaatselt" id="131" name="Google Shape;13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8112"/>
            <a:ext cx="9144001" cy="480728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2" name="Google Shape;132;p26"/>
          <p:cNvSpPr txBox="1"/>
          <p:nvPr/>
        </p:nvSpPr>
        <p:spPr>
          <a:xfrm>
            <a:off x="817376" y="1546799"/>
            <a:ext cx="2556300" cy="20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457200" y="285750"/>
            <a:ext cx="8229600" cy="514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"/>
              <a:t>References</a:t>
            </a:r>
            <a:endParaRPr/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457200" y="914400"/>
            <a:ext cx="8229600" cy="371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b="1" lang="et">
                <a:solidFill>
                  <a:schemeClr val="dk2"/>
                </a:solidFill>
              </a:rPr>
              <a:t>Rambelli, Giulia, Lenci, Alessandro, &amp; Poibeau, Thierry 2017</a:t>
            </a:r>
            <a:r>
              <a:rPr lang="et">
                <a:solidFill>
                  <a:schemeClr val="dk2"/>
                </a:solidFill>
              </a:rPr>
              <a:t>. UDLex: Towards cross-language subcategorization lexicons. In Fourth International Conference on Dependency Linguistics (Depling 2017).</a:t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b="1" lang="et">
                <a:solidFill>
                  <a:schemeClr val="dk2"/>
                </a:solidFill>
              </a:rPr>
              <a:t>Chaminade, </a:t>
            </a:r>
            <a:r>
              <a:rPr b="1" lang="et">
                <a:solidFill>
                  <a:schemeClr val="dk2"/>
                </a:solidFill>
              </a:rPr>
              <a:t>Guersande</a:t>
            </a:r>
            <a:r>
              <a:rPr b="1" lang="et">
                <a:solidFill>
                  <a:schemeClr val="dk2"/>
                </a:solidFill>
              </a:rPr>
              <a:t> and Thierry Poibeau 2017</a:t>
            </a:r>
            <a:r>
              <a:rPr lang="et">
                <a:solidFill>
                  <a:schemeClr val="dk2"/>
                </a:solidFill>
              </a:rPr>
              <a:t>. Preliminary Experiments in the Extraction of Predicative Structures from a Large Finnish Corpus. In Proceedings of the Workshop 3rd International Workshop for Computational Linguistics of Uralic Language: 37–55.</a:t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b="1" lang="et">
                <a:solidFill>
                  <a:schemeClr val="dk2"/>
                </a:solidFill>
              </a:rPr>
              <a:t>Marchal, </a:t>
            </a:r>
            <a:r>
              <a:rPr b="1" lang="et">
                <a:solidFill>
                  <a:schemeClr val="dk2"/>
                </a:solidFill>
              </a:rPr>
              <a:t>Pierre</a:t>
            </a:r>
            <a:r>
              <a:rPr b="1" lang="et">
                <a:solidFill>
                  <a:schemeClr val="dk2"/>
                </a:solidFill>
              </a:rPr>
              <a:t> and Thierry Poibeau 2016</a:t>
            </a:r>
            <a:r>
              <a:rPr lang="et">
                <a:solidFill>
                  <a:schemeClr val="dk2"/>
                </a:solidFill>
              </a:rPr>
              <a:t>. A Continuum-based Model of Lexical Acquisition. In CICLing Conference on Intelligent Text Processing and Computational Linguistics, Konya, Turkey, 2016</a:t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b="1" lang="et">
                <a:solidFill>
                  <a:schemeClr val="dk2"/>
                </a:solidFill>
              </a:rPr>
              <a:t>Dunn, </a:t>
            </a:r>
            <a:r>
              <a:rPr b="1" lang="et">
                <a:solidFill>
                  <a:schemeClr val="dk2"/>
                </a:solidFill>
              </a:rPr>
              <a:t>Jonathan</a:t>
            </a:r>
            <a:r>
              <a:rPr b="1" lang="et">
                <a:solidFill>
                  <a:schemeClr val="dk2"/>
                </a:solidFill>
              </a:rPr>
              <a:t> 2023</a:t>
            </a:r>
            <a:r>
              <a:rPr lang="et">
                <a:solidFill>
                  <a:schemeClr val="dk2"/>
                </a:solidFill>
              </a:rPr>
              <a:t>. Exploring the Constructicon: Linguistic Analysis of a Computational CxG. In Proceedings of the First International Workshop on Construction Grammars and NLP (CxGs+NLP, GURT/SyntaxFest 2023), pages 1–11, Washington, D.C.. Association for Computational Linguistics</a:t>
            </a:r>
            <a:endParaRPr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</a:pPr>
            <a:r>
              <a:rPr b="1" lang="et">
                <a:solidFill>
                  <a:schemeClr val="dk2"/>
                </a:solidFill>
              </a:rPr>
              <a:t>Doumen, Jonas, Katrien Beuls, Paul Van Eecke 2024</a:t>
            </a:r>
            <a:r>
              <a:rPr lang="et">
                <a:solidFill>
                  <a:schemeClr val="dk2"/>
                </a:solidFill>
              </a:rPr>
              <a:t>. “Modelling constructivist language acquisition through syntactico-semantic pattern finding,” Royal Society Open Science, vol. 11, no. 7, Jul. 2024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0637" y="0"/>
            <a:ext cx="490271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